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70" r:id="rId3"/>
    <p:sldId id="257" r:id="rId4"/>
    <p:sldId id="258" r:id="rId5"/>
    <p:sldId id="259" r:id="rId6"/>
    <p:sldId id="260" r:id="rId7"/>
    <p:sldId id="261" r:id="rId8"/>
    <p:sldId id="262" r:id="rId9"/>
    <p:sldId id="263" r:id="rId10"/>
    <p:sldId id="264" r:id="rId11"/>
    <p:sldId id="266" r:id="rId12"/>
    <p:sldId id="267" r:id="rId13"/>
    <p:sldId id="271"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115"/>
    <p:restoredTop sz="94624"/>
  </p:normalViewPr>
  <p:slideViewPr>
    <p:cSldViewPr snapToGrid="0" snapToObjects="1">
      <p:cViewPr varScale="1">
        <p:scale>
          <a:sx n="98" d="100"/>
          <a:sy n="98" d="100"/>
        </p:scale>
        <p:origin x="224"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2C3D5-B87A-DD46-A419-407F361C5B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AE6424-1EB0-C945-83C7-3446305226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023914-4183-6F4F-9464-2A18CC2E034C}"/>
              </a:ext>
            </a:extLst>
          </p:cNvPr>
          <p:cNvSpPr>
            <a:spLocks noGrp="1"/>
          </p:cNvSpPr>
          <p:nvPr>
            <p:ph type="dt" sz="half" idx="10"/>
          </p:nvPr>
        </p:nvSpPr>
        <p:spPr/>
        <p:txBody>
          <a:bodyPr/>
          <a:lstStyle/>
          <a:p>
            <a:fld id="{9320081E-6BA9-3E41-8B64-C719082BC7C0}" type="datetimeFigureOut">
              <a:rPr lang="en-US" smtClean="0"/>
              <a:t>1/26/19</a:t>
            </a:fld>
            <a:endParaRPr lang="en-US"/>
          </a:p>
        </p:txBody>
      </p:sp>
      <p:sp>
        <p:nvSpPr>
          <p:cNvPr id="5" name="Footer Placeholder 4">
            <a:extLst>
              <a:ext uri="{FF2B5EF4-FFF2-40B4-BE49-F238E27FC236}">
                <a16:creationId xmlns:a16="http://schemas.microsoft.com/office/drawing/2014/main" id="{5DD6F6D6-3137-0B4B-930E-5D1406889A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711D7-CCBC-DF49-BEF6-823297AB9197}"/>
              </a:ext>
            </a:extLst>
          </p:cNvPr>
          <p:cNvSpPr>
            <a:spLocks noGrp="1"/>
          </p:cNvSpPr>
          <p:nvPr>
            <p:ph type="sldNum" sz="quarter" idx="12"/>
          </p:nvPr>
        </p:nvSpPr>
        <p:spPr/>
        <p:txBody>
          <a:bodyPr/>
          <a:lstStyle/>
          <a:p>
            <a:fld id="{D462CA2B-3374-DE4D-9DF5-C2E743B4EBC7}" type="slidenum">
              <a:rPr lang="en-US" smtClean="0"/>
              <a:t>‹#›</a:t>
            </a:fld>
            <a:endParaRPr lang="en-US"/>
          </a:p>
        </p:txBody>
      </p:sp>
    </p:spTree>
    <p:extLst>
      <p:ext uri="{BB962C8B-B14F-4D97-AF65-F5344CB8AC3E}">
        <p14:creationId xmlns:p14="http://schemas.microsoft.com/office/powerpoint/2010/main" val="1363109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D19DF-E5F5-B443-A8E7-D065D87494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FF59B3-B615-224E-9F67-02240D34F78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AB5D4A-5BBD-2B47-830F-D6AF1803032F}"/>
              </a:ext>
            </a:extLst>
          </p:cNvPr>
          <p:cNvSpPr>
            <a:spLocks noGrp="1"/>
          </p:cNvSpPr>
          <p:nvPr>
            <p:ph type="dt" sz="half" idx="10"/>
          </p:nvPr>
        </p:nvSpPr>
        <p:spPr/>
        <p:txBody>
          <a:bodyPr/>
          <a:lstStyle/>
          <a:p>
            <a:fld id="{9320081E-6BA9-3E41-8B64-C719082BC7C0}" type="datetimeFigureOut">
              <a:rPr lang="en-US" smtClean="0"/>
              <a:t>1/26/19</a:t>
            </a:fld>
            <a:endParaRPr lang="en-US"/>
          </a:p>
        </p:txBody>
      </p:sp>
      <p:sp>
        <p:nvSpPr>
          <p:cNvPr id="5" name="Footer Placeholder 4">
            <a:extLst>
              <a:ext uri="{FF2B5EF4-FFF2-40B4-BE49-F238E27FC236}">
                <a16:creationId xmlns:a16="http://schemas.microsoft.com/office/drawing/2014/main" id="{CD6F229F-3170-4C40-BB9B-4851880149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6AA8D4-5CF5-5B4C-A9E6-C087E94FE814}"/>
              </a:ext>
            </a:extLst>
          </p:cNvPr>
          <p:cNvSpPr>
            <a:spLocks noGrp="1"/>
          </p:cNvSpPr>
          <p:nvPr>
            <p:ph type="sldNum" sz="quarter" idx="12"/>
          </p:nvPr>
        </p:nvSpPr>
        <p:spPr/>
        <p:txBody>
          <a:bodyPr/>
          <a:lstStyle/>
          <a:p>
            <a:fld id="{D462CA2B-3374-DE4D-9DF5-C2E743B4EBC7}" type="slidenum">
              <a:rPr lang="en-US" smtClean="0"/>
              <a:t>‹#›</a:t>
            </a:fld>
            <a:endParaRPr lang="en-US"/>
          </a:p>
        </p:txBody>
      </p:sp>
    </p:spTree>
    <p:extLst>
      <p:ext uri="{BB962C8B-B14F-4D97-AF65-F5344CB8AC3E}">
        <p14:creationId xmlns:p14="http://schemas.microsoft.com/office/powerpoint/2010/main" val="2344373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949875-3C4F-9640-A508-73B317D676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F899B9-D2CC-A64C-9064-968E1F5C9B7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5BACF-53FA-3C49-B487-76C9E708D92E}"/>
              </a:ext>
            </a:extLst>
          </p:cNvPr>
          <p:cNvSpPr>
            <a:spLocks noGrp="1"/>
          </p:cNvSpPr>
          <p:nvPr>
            <p:ph type="dt" sz="half" idx="10"/>
          </p:nvPr>
        </p:nvSpPr>
        <p:spPr/>
        <p:txBody>
          <a:bodyPr/>
          <a:lstStyle/>
          <a:p>
            <a:fld id="{9320081E-6BA9-3E41-8B64-C719082BC7C0}" type="datetimeFigureOut">
              <a:rPr lang="en-US" smtClean="0"/>
              <a:t>1/26/19</a:t>
            </a:fld>
            <a:endParaRPr lang="en-US"/>
          </a:p>
        </p:txBody>
      </p:sp>
      <p:sp>
        <p:nvSpPr>
          <p:cNvPr id="5" name="Footer Placeholder 4">
            <a:extLst>
              <a:ext uri="{FF2B5EF4-FFF2-40B4-BE49-F238E27FC236}">
                <a16:creationId xmlns:a16="http://schemas.microsoft.com/office/drawing/2014/main" id="{C76F9016-BC9C-AD4F-A7BD-1DD702E37B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0E9B5F-79B4-DC4F-BC2B-33C4F823C090}"/>
              </a:ext>
            </a:extLst>
          </p:cNvPr>
          <p:cNvSpPr>
            <a:spLocks noGrp="1"/>
          </p:cNvSpPr>
          <p:nvPr>
            <p:ph type="sldNum" sz="quarter" idx="12"/>
          </p:nvPr>
        </p:nvSpPr>
        <p:spPr/>
        <p:txBody>
          <a:bodyPr/>
          <a:lstStyle/>
          <a:p>
            <a:fld id="{D462CA2B-3374-DE4D-9DF5-C2E743B4EBC7}" type="slidenum">
              <a:rPr lang="en-US" smtClean="0"/>
              <a:t>‹#›</a:t>
            </a:fld>
            <a:endParaRPr lang="en-US"/>
          </a:p>
        </p:txBody>
      </p:sp>
    </p:spTree>
    <p:extLst>
      <p:ext uri="{BB962C8B-B14F-4D97-AF65-F5344CB8AC3E}">
        <p14:creationId xmlns:p14="http://schemas.microsoft.com/office/powerpoint/2010/main" val="2799396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6B92-2CD5-E14B-A377-6F5745D972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4F60EC-576F-6A4E-9CCB-26299932B3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9E074-C71F-BE45-80BF-87BDB0F708C7}"/>
              </a:ext>
            </a:extLst>
          </p:cNvPr>
          <p:cNvSpPr>
            <a:spLocks noGrp="1"/>
          </p:cNvSpPr>
          <p:nvPr>
            <p:ph type="dt" sz="half" idx="10"/>
          </p:nvPr>
        </p:nvSpPr>
        <p:spPr/>
        <p:txBody>
          <a:bodyPr/>
          <a:lstStyle/>
          <a:p>
            <a:fld id="{9320081E-6BA9-3E41-8B64-C719082BC7C0}" type="datetimeFigureOut">
              <a:rPr lang="en-US" smtClean="0"/>
              <a:t>1/26/19</a:t>
            </a:fld>
            <a:endParaRPr lang="en-US"/>
          </a:p>
        </p:txBody>
      </p:sp>
      <p:sp>
        <p:nvSpPr>
          <p:cNvPr id="5" name="Footer Placeholder 4">
            <a:extLst>
              <a:ext uri="{FF2B5EF4-FFF2-40B4-BE49-F238E27FC236}">
                <a16:creationId xmlns:a16="http://schemas.microsoft.com/office/drawing/2014/main" id="{EA47F95E-B846-764F-A1C5-FFD1F3EA01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50C17C-3EC7-5F47-AC13-569F15DD72FE}"/>
              </a:ext>
            </a:extLst>
          </p:cNvPr>
          <p:cNvSpPr>
            <a:spLocks noGrp="1"/>
          </p:cNvSpPr>
          <p:nvPr>
            <p:ph type="sldNum" sz="quarter" idx="12"/>
          </p:nvPr>
        </p:nvSpPr>
        <p:spPr/>
        <p:txBody>
          <a:bodyPr/>
          <a:lstStyle/>
          <a:p>
            <a:fld id="{D462CA2B-3374-DE4D-9DF5-C2E743B4EBC7}" type="slidenum">
              <a:rPr lang="en-US" smtClean="0"/>
              <a:t>‹#›</a:t>
            </a:fld>
            <a:endParaRPr lang="en-US"/>
          </a:p>
        </p:txBody>
      </p:sp>
    </p:spTree>
    <p:extLst>
      <p:ext uri="{BB962C8B-B14F-4D97-AF65-F5344CB8AC3E}">
        <p14:creationId xmlns:p14="http://schemas.microsoft.com/office/powerpoint/2010/main" val="3598174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BDDC-62AE-4244-BBC0-B4D0412199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17FDB4-40D4-BB4E-AA19-749D5DE644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F8A6033-62AD-3B4D-909E-893A6852FAB6}"/>
              </a:ext>
            </a:extLst>
          </p:cNvPr>
          <p:cNvSpPr>
            <a:spLocks noGrp="1"/>
          </p:cNvSpPr>
          <p:nvPr>
            <p:ph type="dt" sz="half" idx="10"/>
          </p:nvPr>
        </p:nvSpPr>
        <p:spPr/>
        <p:txBody>
          <a:bodyPr/>
          <a:lstStyle/>
          <a:p>
            <a:fld id="{9320081E-6BA9-3E41-8B64-C719082BC7C0}" type="datetimeFigureOut">
              <a:rPr lang="en-US" smtClean="0"/>
              <a:t>1/26/19</a:t>
            </a:fld>
            <a:endParaRPr lang="en-US"/>
          </a:p>
        </p:txBody>
      </p:sp>
      <p:sp>
        <p:nvSpPr>
          <p:cNvPr id="5" name="Footer Placeholder 4">
            <a:extLst>
              <a:ext uri="{FF2B5EF4-FFF2-40B4-BE49-F238E27FC236}">
                <a16:creationId xmlns:a16="http://schemas.microsoft.com/office/drawing/2014/main" id="{5C45E191-3F23-154C-A3AC-05FAE3FEE2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F71CD-86AA-D346-AB0A-7130B6F6ED81}"/>
              </a:ext>
            </a:extLst>
          </p:cNvPr>
          <p:cNvSpPr>
            <a:spLocks noGrp="1"/>
          </p:cNvSpPr>
          <p:nvPr>
            <p:ph type="sldNum" sz="quarter" idx="12"/>
          </p:nvPr>
        </p:nvSpPr>
        <p:spPr/>
        <p:txBody>
          <a:bodyPr/>
          <a:lstStyle/>
          <a:p>
            <a:fld id="{D462CA2B-3374-DE4D-9DF5-C2E743B4EBC7}" type="slidenum">
              <a:rPr lang="en-US" smtClean="0"/>
              <a:t>‹#›</a:t>
            </a:fld>
            <a:endParaRPr lang="en-US"/>
          </a:p>
        </p:txBody>
      </p:sp>
    </p:spTree>
    <p:extLst>
      <p:ext uri="{BB962C8B-B14F-4D97-AF65-F5344CB8AC3E}">
        <p14:creationId xmlns:p14="http://schemas.microsoft.com/office/powerpoint/2010/main" val="3852248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B7B9A-4D3A-A648-84B2-77B96DFBAD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1781E4-4269-D74D-BDED-796FF0CA9A0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6CF011-ACE2-D244-A041-C9FCD8A97F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96AF41-BB2B-7A4E-9300-7CED573DFC7E}"/>
              </a:ext>
            </a:extLst>
          </p:cNvPr>
          <p:cNvSpPr>
            <a:spLocks noGrp="1"/>
          </p:cNvSpPr>
          <p:nvPr>
            <p:ph type="dt" sz="half" idx="10"/>
          </p:nvPr>
        </p:nvSpPr>
        <p:spPr/>
        <p:txBody>
          <a:bodyPr/>
          <a:lstStyle/>
          <a:p>
            <a:fld id="{9320081E-6BA9-3E41-8B64-C719082BC7C0}" type="datetimeFigureOut">
              <a:rPr lang="en-US" smtClean="0"/>
              <a:t>1/26/19</a:t>
            </a:fld>
            <a:endParaRPr lang="en-US"/>
          </a:p>
        </p:txBody>
      </p:sp>
      <p:sp>
        <p:nvSpPr>
          <p:cNvPr id="6" name="Footer Placeholder 5">
            <a:extLst>
              <a:ext uri="{FF2B5EF4-FFF2-40B4-BE49-F238E27FC236}">
                <a16:creationId xmlns:a16="http://schemas.microsoft.com/office/drawing/2014/main" id="{900D40E4-6DF2-EC4D-BFA1-C66AEF8C17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773AB8-553A-3640-A9BB-576EDE942ED7}"/>
              </a:ext>
            </a:extLst>
          </p:cNvPr>
          <p:cNvSpPr>
            <a:spLocks noGrp="1"/>
          </p:cNvSpPr>
          <p:nvPr>
            <p:ph type="sldNum" sz="quarter" idx="12"/>
          </p:nvPr>
        </p:nvSpPr>
        <p:spPr/>
        <p:txBody>
          <a:bodyPr/>
          <a:lstStyle/>
          <a:p>
            <a:fld id="{D462CA2B-3374-DE4D-9DF5-C2E743B4EBC7}" type="slidenum">
              <a:rPr lang="en-US" smtClean="0"/>
              <a:t>‹#›</a:t>
            </a:fld>
            <a:endParaRPr lang="en-US"/>
          </a:p>
        </p:txBody>
      </p:sp>
    </p:spTree>
    <p:extLst>
      <p:ext uri="{BB962C8B-B14F-4D97-AF65-F5344CB8AC3E}">
        <p14:creationId xmlns:p14="http://schemas.microsoft.com/office/powerpoint/2010/main" val="951452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A431F-AD30-8948-A519-D78B8CCBAD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36A435-9F2A-2745-ADD6-A4004CE6EC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BD3EC6E-6350-834C-BF2A-492558AB701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0405AD-1B5C-3149-9549-ACC8D28C84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56E7BB6-751B-9F47-833B-3A9830ADB44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867075-2CFB-B147-AC6D-868DC9718E6A}"/>
              </a:ext>
            </a:extLst>
          </p:cNvPr>
          <p:cNvSpPr>
            <a:spLocks noGrp="1"/>
          </p:cNvSpPr>
          <p:nvPr>
            <p:ph type="dt" sz="half" idx="10"/>
          </p:nvPr>
        </p:nvSpPr>
        <p:spPr/>
        <p:txBody>
          <a:bodyPr/>
          <a:lstStyle/>
          <a:p>
            <a:fld id="{9320081E-6BA9-3E41-8B64-C719082BC7C0}" type="datetimeFigureOut">
              <a:rPr lang="en-US" smtClean="0"/>
              <a:t>1/26/19</a:t>
            </a:fld>
            <a:endParaRPr lang="en-US"/>
          </a:p>
        </p:txBody>
      </p:sp>
      <p:sp>
        <p:nvSpPr>
          <p:cNvPr id="8" name="Footer Placeholder 7">
            <a:extLst>
              <a:ext uri="{FF2B5EF4-FFF2-40B4-BE49-F238E27FC236}">
                <a16:creationId xmlns:a16="http://schemas.microsoft.com/office/drawing/2014/main" id="{7E2E6E03-290B-FB49-AFE6-95F69D5458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5DC8A4-AD6A-D84D-8AE6-1A304224D695}"/>
              </a:ext>
            </a:extLst>
          </p:cNvPr>
          <p:cNvSpPr>
            <a:spLocks noGrp="1"/>
          </p:cNvSpPr>
          <p:nvPr>
            <p:ph type="sldNum" sz="quarter" idx="12"/>
          </p:nvPr>
        </p:nvSpPr>
        <p:spPr/>
        <p:txBody>
          <a:bodyPr/>
          <a:lstStyle/>
          <a:p>
            <a:fld id="{D462CA2B-3374-DE4D-9DF5-C2E743B4EBC7}" type="slidenum">
              <a:rPr lang="en-US" smtClean="0"/>
              <a:t>‹#›</a:t>
            </a:fld>
            <a:endParaRPr lang="en-US"/>
          </a:p>
        </p:txBody>
      </p:sp>
    </p:spTree>
    <p:extLst>
      <p:ext uri="{BB962C8B-B14F-4D97-AF65-F5344CB8AC3E}">
        <p14:creationId xmlns:p14="http://schemas.microsoft.com/office/powerpoint/2010/main" val="2273080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0C4D1-AC82-2E49-991F-00FD58CEAC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7A1453-3C18-8D44-91DF-9A2E0C8DB94E}"/>
              </a:ext>
            </a:extLst>
          </p:cNvPr>
          <p:cNvSpPr>
            <a:spLocks noGrp="1"/>
          </p:cNvSpPr>
          <p:nvPr>
            <p:ph type="dt" sz="half" idx="10"/>
          </p:nvPr>
        </p:nvSpPr>
        <p:spPr/>
        <p:txBody>
          <a:bodyPr/>
          <a:lstStyle/>
          <a:p>
            <a:fld id="{9320081E-6BA9-3E41-8B64-C719082BC7C0}" type="datetimeFigureOut">
              <a:rPr lang="en-US" smtClean="0"/>
              <a:t>1/26/19</a:t>
            </a:fld>
            <a:endParaRPr lang="en-US"/>
          </a:p>
        </p:txBody>
      </p:sp>
      <p:sp>
        <p:nvSpPr>
          <p:cNvPr id="4" name="Footer Placeholder 3">
            <a:extLst>
              <a:ext uri="{FF2B5EF4-FFF2-40B4-BE49-F238E27FC236}">
                <a16:creationId xmlns:a16="http://schemas.microsoft.com/office/drawing/2014/main" id="{B4CD9B31-230E-5A48-B211-A4F0B27CFB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BE915A-7BB2-2F4C-8D2A-7B06F6615631}"/>
              </a:ext>
            </a:extLst>
          </p:cNvPr>
          <p:cNvSpPr>
            <a:spLocks noGrp="1"/>
          </p:cNvSpPr>
          <p:nvPr>
            <p:ph type="sldNum" sz="quarter" idx="12"/>
          </p:nvPr>
        </p:nvSpPr>
        <p:spPr/>
        <p:txBody>
          <a:bodyPr/>
          <a:lstStyle/>
          <a:p>
            <a:fld id="{D462CA2B-3374-DE4D-9DF5-C2E743B4EBC7}" type="slidenum">
              <a:rPr lang="en-US" smtClean="0"/>
              <a:t>‹#›</a:t>
            </a:fld>
            <a:endParaRPr lang="en-US"/>
          </a:p>
        </p:txBody>
      </p:sp>
    </p:spTree>
    <p:extLst>
      <p:ext uri="{BB962C8B-B14F-4D97-AF65-F5344CB8AC3E}">
        <p14:creationId xmlns:p14="http://schemas.microsoft.com/office/powerpoint/2010/main" val="1520588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777A36-45AD-184E-AB31-8B1C7395A73F}"/>
              </a:ext>
            </a:extLst>
          </p:cNvPr>
          <p:cNvSpPr>
            <a:spLocks noGrp="1"/>
          </p:cNvSpPr>
          <p:nvPr>
            <p:ph type="dt" sz="half" idx="10"/>
          </p:nvPr>
        </p:nvSpPr>
        <p:spPr/>
        <p:txBody>
          <a:bodyPr/>
          <a:lstStyle/>
          <a:p>
            <a:fld id="{9320081E-6BA9-3E41-8B64-C719082BC7C0}" type="datetimeFigureOut">
              <a:rPr lang="en-US" smtClean="0"/>
              <a:t>1/26/19</a:t>
            </a:fld>
            <a:endParaRPr lang="en-US"/>
          </a:p>
        </p:txBody>
      </p:sp>
      <p:sp>
        <p:nvSpPr>
          <p:cNvPr id="3" name="Footer Placeholder 2">
            <a:extLst>
              <a:ext uri="{FF2B5EF4-FFF2-40B4-BE49-F238E27FC236}">
                <a16:creationId xmlns:a16="http://schemas.microsoft.com/office/drawing/2014/main" id="{9AD40AFB-1840-1D4F-91F8-840CBA789A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D71AE6-A0FF-5545-8CBC-EF1880E0D942}"/>
              </a:ext>
            </a:extLst>
          </p:cNvPr>
          <p:cNvSpPr>
            <a:spLocks noGrp="1"/>
          </p:cNvSpPr>
          <p:nvPr>
            <p:ph type="sldNum" sz="quarter" idx="12"/>
          </p:nvPr>
        </p:nvSpPr>
        <p:spPr/>
        <p:txBody>
          <a:bodyPr/>
          <a:lstStyle/>
          <a:p>
            <a:fld id="{D462CA2B-3374-DE4D-9DF5-C2E743B4EBC7}" type="slidenum">
              <a:rPr lang="en-US" smtClean="0"/>
              <a:t>‹#›</a:t>
            </a:fld>
            <a:endParaRPr lang="en-US"/>
          </a:p>
        </p:txBody>
      </p:sp>
    </p:spTree>
    <p:extLst>
      <p:ext uri="{BB962C8B-B14F-4D97-AF65-F5344CB8AC3E}">
        <p14:creationId xmlns:p14="http://schemas.microsoft.com/office/powerpoint/2010/main" val="4094349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7BD2-6A2C-CA4E-8394-6079752C47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B9E505-7C3D-484A-A069-D8B7A49258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3340B5-223C-0A49-9066-7B79195EAB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3524710-5B2E-404B-A41B-93C4B0D9EC29}"/>
              </a:ext>
            </a:extLst>
          </p:cNvPr>
          <p:cNvSpPr>
            <a:spLocks noGrp="1"/>
          </p:cNvSpPr>
          <p:nvPr>
            <p:ph type="dt" sz="half" idx="10"/>
          </p:nvPr>
        </p:nvSpPr>
        <p:spPr/>
        <p:txBody>
          <a:bodyPr/>
          <a:lstStyle/>
          <a:p>
            <a:fld id="{9320081E-6BA9-3E41-8B64-C719082BC7C0}" type="datetimeFigureOut">
              <a:rPr lang="en-US" smtClean="0"/>
              <a:t>1/26/19</a:t>
            </a:fld>
            <a:endParaRPr lang="en-US"/>
          </a:p>
        </p:txBody>
      </p:sp>
      <p:sp>
        <p:nvSpPr>
          <p:cNvPr id="6" name="Footer Placeholder 5">
            <a:extLst>
              <a:ext uri="{FF2B5EF4-FFF2-40B4-BE49-F238E27FC236}">
                <a16:creationId xmlns:a16="http://schemas.microsoft.com/office/drawing/2014/main" id="{8E5E51B1-9CB7-6B40-B5F9-DAC392347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B2B4FC-96B1-164A-9B09-48EFB80F58F4}"/>
              </a:ext>
            </a:extLst>
          </p:cNvPr>
          <p:cNvSpPr>
            <a:spLocks noGrp="1"/>
          </p:cNvSpPr>
          <p:nvPr>
            <p:ph type="sldNum" sz="quarter" idx="12"/>
          </p:nvPr>
        </p:nvSpPr>
        <p:spPr/>
        <p:txBody>
          <a:bodyPr/>
          <a:lstStyle/>
          <a:p>
            <a:fld id="{D462CA2B-3374-DE4D-9DF5-C2E743B4EBC7}" type="slidenum">
              <a:rPr lang="en-US" smtClean="0"/>
              <a:t>‹#›</a:t>
            </a:fld>
            <a:endParaRPr lang="en-US"/>
          </a:p>
        </p:txBody>
      </p:sp>
    </p:spTree>
    <p:extLst>
      <p:ext uri="{BB962C8B-B14F-4D97-AF65-F5344CB8AC3E}">
        <p14:creationId xmlns:p14="http://schemas.microsoft.com/office/powerpoint/2010/main" val="73414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25E2-0230-E14A-A72B-AA2DFA7E12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4A40D3-5E9D-B142-B288-97A6115D36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D2CC71-1A3B-7D40-A514-748C70F153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51E8C9-C31F-E841-B65E-7D6C34DCDB3F}"/>
              </a:ext>
            </a:extLst>
          </p:cNvPr>
          <p:cNvSpPr>
            <a:spLocks noGrp="1"/>
          </p:cNvSpPr>
          <p:nvPr>
            <p:ph type="dt" sz="half" idx="10"/>
          </p:nvPr>
        </p:nvSpPr>
        <p:spPr/>
        <p:txBody>
          <a:bodyPr/>
          <a:lstStyle/>
          <a:p>
            <a:fld id="{9320081E-6BA9-3E41-8B64-C719082BC7C0}" type="datetimeFigureOut">
              <a:rPr lang="en-US" smtClean="0"/>
              <a:t>1/26/19</a:t>
            </a:fld>
            <a:endParaRPr lang="en-US"/>
          </a:p>
        </p:txBody>
      </p:sp>
      <p:sp>
        <p:nvSpPr>
          <p:cNvPr id="6" name="Footer Placeholder 5">
            <a:extLst>
              <a:ext uri="{FF2B5EF4-FFF2-40B4-BE49-F238E27FC236}">
                <a16:creationId xmlns:a16="http://schemas.microsoft.com/office/drawing/2014/main" id="{C856EF0F-E33E-244D-A605-A2E5EB22E0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37788F-3347-804A-B3CB-E2F0843C778E}"/>
              </a:ext>
            </a:extLst>
          </p:cNvPr>
          <p:cNvSpPr>
            <a:spLocks noGrp="1"/>
          </p:cNvSpPr>
          <p:nvPr>
            <p:ph type="sldNum" sz="quarter" idx="12"/>
          </p:nvPr>
        </p:nvSpPr>
        <p:spPr/>
        <p:txBody>
          <a:bodyPr/>
          <a:lstStyle/>
          <a:p>
            <a:fld id="{D462CA2B-3374-DE4D-9DF5-C2E743B4EBC7}" type="slidenum">
              <a:rPr lang="en-US" smtClean="0"/>
              <a:t>‹#›</a:t>
            </a:fld>
            <a:endParaRPr lang="en-US"/>
          </a:p>
        </p:txBody>
      </p:sp>
    </p:spTree>
    <p:extLst>
      <p:ext uri="{BB962C8B-B14F-4D97-AF65-F5344CB8AC3E}">
        <p14:creationId xmlns:p14="http://schemas.microsoft.com/office/powerpoint/2010/main" val="3925640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9DDDB2-2498-3F40-B241-6F7A14A827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E7B1FB-85B1-8C43-8F25-15E3FF30B7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EF54FA-B6EC-1044-91CC-CCBBBDD723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20081E-6BA9-3E41-8B64-C719082BC7C0}" type="datetimeFigureOut">
              <a:rPr lang="en-US" smtClean="0"/>
              <a:t>1/26/19</a:t>
            </a:fld>
            <a:endParaRPr lang="en-US"/>
          </a:p>
        </p:txBody>
      </p:sp>
      <p:sp>
        <p:nvSpPr>
          <p:cNvPr id="5" name="Footer Placeholder 4">
            <a:extLst>
              <a:ext uri="{FF2B5EF4-FFF2-40B4-BE49-F238E27FC236}">
                <a16:creationId xmlns:a16="http://schemas.microsoft.com/office/drawing/2014/main" id="{B8F9D24F-835C-E240-AF80-2AF288927B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1AE0BB-BD21-384B-8C6F-849CF81884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62CA2B-3374-DE4D-9DF5-C2E743B4EBC7}" type="slidenum">
              <a:rPr lang="en-US" smtClean="0"/>
              <a:t>‹#›</a:t>
            </a:fld>
            <a:endParaRPr lang="en-US"/>
          </a:p>
        </p:txBody>
      </p:sp>
    </p:spTree>
    <p:extLst>
      <p:ext uri="{BB962C8B-B14F-4D97-AF65-F5344CB8AC3E}">
        <p14:creationId xmlns:p14="http://schemas.microsoft.com/office/powerpoint/2010/main" val="236593099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3" Type="http://schemas.openxmlformats.org/officeDocument/2006/relationships/hyperlink" Target="https://www.moonpage.com/index.html?go=T&amp;auto_dst=T&amp;tzone=et&amp;m=1&amp;d=1&amp;y=1985&amp;hour=0%20&amp;min=0&amp;sec=0"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DCBFD8C-8E56-DC4B-8AB3-A98323C2CBC2}"/>
              </a:ext>
            </a:extLst>
          </p:cNvPr>
          <p:cNvSpPr>
            <a:spLocks noGrp="1"/>
          </p:cNvSpPr>
          <p:nvPr>
            <p:ph type="ctrTitle"/>
          </p:nvPr>
        </p:nvSpPr>
        <p:spPr>
          <a:xfrm>
            <a:off x="3045368" y="2043663"/>
            <a:ext cx="6105194" cy="2031055"/>
          </a:xfrm>
        </p:spPr>
        <p:txBody>
          <a:bodyPr>
            <a:normAutofit/>
          </a:bodyPr>
          <a:lstStyle/>
          <a:p>
            <a:r>
              <a:rPr lang="en-US">
                <a:solidFill>
                  <a:srgbClr val="FFFFFF"/>
                </a:solidFill>
              </a:rPr>
              <a:t>Moon Phase</a:t>
            </a:r>
          </a:p>
        </p:txBody>
      </p:sp>
      <p:sp>
        <p:nvSpPr>
          <p:cNvPr id="3" name="Subtitle 2">
            <a:extLst>
              <a:ext uri="{FF2B5EF4-FFF2-40B4-BE49-F238E27FC236}">
                <a16:creationId xmlns:a16="http://schemas.microsoft.com/office/drawing/2014/main" id="{097C02E7-3217-1044-B73A-92C492ADC664}"/>
              </a:ext>
            </a:extLst>
          </p:cNvPr>
          <p:cNvSpPr>
            <a:spLocks noGrp="1"/>
          </p:cNvSpPr>
          <p:nvPr>
            <p:ph type="subTitle" idx="1"/>
          </p:nvPr>
        </p:nvSpPr>
        <p:spPr>
          <a:xfrm>
            <a:off x="3045368" y="4074718"/>
            <a:ext cx="6105194" cy="682079"/>
          </a:xfrm>
        </p:spPr>
        <p:txBody>
          <a:bodyPr>
            <a:normAutofit/>
          </a:bodyPr>
          <a:lstStyle/>
          <a:p>
            <a:r>
              <a:rPr lang="en-US">
                <a:solidFill>
                  <a:srgbClr val="FFFFFF"/>
                </a:solidFill>
              </a:rPr>
              <a:t>By Sameh Hashish </a:t>
            </a:r>
          </a:p>
        </p:txBody>
      </p:sp>
    </p:spTree>
    <p:extLst>
      <p:ext uri="{BB962C8B-B14F-4D97-AF65-F5344CB8AC3E}">
        <p14:creationId xmlns:p14="http://schemas.microsoft.com/office/powerpoint/2010/main" val="897870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57C0C8-0466-5348-A472-8D6ABB16C9F1}"/>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Type vs Full Moon </a:t>
            </a:r>
          </a:p>
        </p:txBody>
      </p:sp>
      <p:sp>
        <p:nvSpPr>
          <p:cNvPr id="3" name="Content Placeholder 2">
            <a:extLst>
              <a:ext uri="{FF2B5EF4-FFF2-40B4-BE49-F238E27FC236}">
                <a16:creationId xmlns:a16="http://schemas.microsoft.com/office/drawing/2014/main" id="{5FAB0F05-9EC7-CA4C-84F9-20527E4DE394}"/>
              </a:ext>
            </a:extLst>
          </p:cNvPr>
          <p:cNvSpPr>
            <a:spLocks noGrp="1"/>
          </p:cNvSpPr>
          <p:nvPr>
            <p:ph idx="1"/>
          </p:nvPr>
        </p:nvSpPr>
        <p:spPr>
          <a:xfrm>
            <a:off x="68366" y="2638044"/>
            <a:ext cx="4512180" cy="4219956"/>
          </a:xfrm>
        </p:spPr>
        <p:txBody>
          <a:bodyPr>
            <a:normAutofit fontScale="77500" lnSpcReduction="20000"/>
          </a:bodyPr>
          <a:lstStyle/>
          <a:p>
            <a:r>
              <a:rPr lang="en-US" sz="2900" dirty="0">
                <a:solidFill>
                  <a:schemeClr val="bg1"/>
                </a:solidFill>
              </a:rPr>
              <a:t>Data Representation  </a:t>
            </a:r>
          </a:p>
          <a:p>
            <a:r>
              <a:rPr lang="en-US" sz="2900" dirty="0">
                <a:solidFill>
                  <a:schemeClr val="bg1"/>
                </a:solidFill>
              </a:rPr>
              <a:t> first calculated average crime during full moon for each crime type. Then plotted in the bar graph.</a:t>
            </a:r>
          </a:p>
          <a:p>
            <a:r>
              <a:rPr lang="en-US" sz="2900" dirty="0">
                <a:solidFill>
                  <a:schemeClr val="bg1"/>
                </a:solidFill>
              </a:rPr>
              <a:t>The bar graph shows the data collected by showing average crime during full moon for each crime type. First the average crime during full moon for each crime type were calculated and then plotted. The x axis shows the crime type and y axis bar heights indicates average crime value.</a:t>
            </a:r>
          </a:p>
          <a:p>
            <a:endParaRPr lang="en-US" sz="2900" dirty="0">
              <a:solidFill>
                <a:schemeClr val="bg1"/>
              </a:solidFill>
              <a:effectLst/>
            </a:endParaRPr>
          </a:p>
          <a:p>
            <a:endParaRPr lang="en-US" sz="2000" dirty="0">
              <a:solidFill>
                <a:schemeClr val="bg1"/>
              </a:solidFill>
            </a:endParaRPr>
          </a:p>
        </p:txBody>
      </p:sp>
      <p:pic>
        <p:nvPicPr>
          <p:cNvPr id="7169" name="Picture 1" descr="page8image18079664">
            <a:extLst>
              <a:ext uri="{FF2B5EF4-FFF2-40B4-BE49-F238E27FC236}">
                <a16:creationId xmlns:a16="http://schemas.microsoft.com/office/drawing/2014/main" id="{2E66E8AB-FB22-8B48-A722-84A4686B46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8375" y="0"/>
            <a:ext cx="7363626" cy="41941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D97654-2DF5-493E-8E7C-7AE8EADED340}"/>
              </a:ext>
            </a:extLst>
          </p:cNvPr>
          <p:cNvSpPr txBox="1"/>
          <p:nvPr/>
        </p:nvSpPr>
        <p:spPr>
          <a:xfrm>
            <a:off x="4654296" y="4194146"/>
            <a:ext cx="7246832" cy="1754326"/>
          </a:xfrm>
          <a:prstGeom prst="rect">
            <a:avLst/>
          </a:prstGeom>
          <a:noFill/>
        </p:spPr>
        <p:txBody>
          <a:bodyPr wrap="square" rtlCol="0">
            <a:spAutoFit/>
          </a:bodyPr>
          <a:lstStyle/>
          <a:p>
            <a:pPr lvl="0"/>
            <a:r>
              <a:rPr lang="en-US" dirty="0"/>
              <a:t>Choosing the Plot:</a:t>
            </a:r>
          </a:p>
          <a:p>
            <a:pPr lvl="0"/>
            <a:r>
              <a:rPr lang="en-US" dirty="0"/>
              <a:t>Bar chart allows to compare values for categorical variables. The crime type is categorical and average of each crime type is numerical value. To get a visual comparison thus a bar chart is well suited. From the bar chart we can see that the higher the bar the higher the average crime for a specific crime type during full moon.</a:t>
            </a:r>
          </a:p>
        </p:txBody>
      </p:sp>
    </p:spTree>
    <p:extLst>
      <p:ext uri="{BB962C8B-B14F-4D97-AF65-F5344CB8AC3E}">
        <p14:creationId xmlns:p14="http://schemas.microsoft.com/office/powerpoint/2010/main" val="1927728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A39324-66C7-C14D-8669-3066E27D07BA}"/>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bar chart</a:t>
            </a:r>
            <a:br>
              <a:rPr lang="en-US" sz="2800" dirty="0">
                <a:solidFill>
                  <a:schemeClr val="bg1"/>
                </a:solidFill>
              </a:rPr>
            </a:br>
            <a:r>
              <a:rPr lang="en-US" sz="2800" dirty="0">
                <a:solidFill>
                  <a:schemeClr val="bg1"/>
                </a:solidFill>
              </a:rPr>
              <a:t>Type vs New Moon </a:t>
            </a:r>
          </a:p>
        </p:txBody>
      </p:sp>
      <p:sp>
        <p:nvSpPr>
          <p:cNvPr id="3" name="Content Placeholder 2">
            <a:extLst>
              <a:ext uri="{FF2B5EF4-FFF2-40B4-BE49-F238E27FC236}">
                <a16:creationId xmlns:a16="http://schemas.microsoft.com/office/drawing/2014/main" id="{FE82ABBD-3C78-A647-BC69-1533A8C8F60B}"/>
              </a:ext>
            </a:extLst>
          </p:cNvPr>
          <p:cNvSpPr>
            <a:spLocks noGrp="1"/>
          </p:cNvSpPr>
          <p:nvPr>
            <p:ph idx="1"/>
          </p:nvPr>
        </p:nvSpPr>
        <p:spPr>
          <a:xfrm>
            <a:off x="0" y="2638044"/>
            <a:ext cx="4654296" cy="4219956"/>
          </a:xfrm>
        </p:spPr>
        <p:txBody>
          <a:bodyPr>
            <a:normAutofit fontScale="85000" lnSpcReduction="20000"/>
          </a:bodyPr>
          <a:lstStyle/>
          <a:p>
            <a:r>
              <a:rPr lang="en-US" sz="2000" dirty="0">
                <a:solidFill>
                  <a:schemeClr val="bg1"/>
                </a:solidFill>
              </a:rPr>
              <a:t>Data Representation: </a:t>
            </a:r>
          </a:p>
          <a:p>
            <a:r>
              <a:rPr lang="en-US" dirty="0">
                <a:solidFill>
                  <a:schemeClr val="bg1"/>
                </a:solidFill>
              </a:rPr>
              <a:t>first calculated average crime during new moon for each crime type. Then plotted in the bar graph.</a:t>
            </a:r>
          </a:p>
          <a:p>
            <a:r>
              <a:rPr lang="en-US" dirty="0">
                <a:solidFill>
                  <a:schemeClr val="bg1"/>
                </a:solidFill>
              </a:rPr>
              <a:t>The bar graph shows the data collected by showing average crime during new moon for each crime type. First the average crime during new moon for each crime type were calculated and then plotted. The x axis shows the crime type and y axis bar heights indicates average crime value.</a:t>
            </a:r>
          </a:p>
          <a:p>
            <a:endParaRPr lang="en-US" sz="2000" dirty="0">
              <a:solidFill>
                <a:schemeClr val="bg1"/>
              </a:solidFill>
            </a:endParaRPr>
          </a:p>
        </p:txBody>
      </p:sp>
      <p:pic>
        <p:nvPicPr>
          <p:cNvPr id="9217" name="Picture 1" descr="page9image17992128">
            <a:extLst>
              <a:ext uri="{FF2B5EF4-FFF2-40B4-BE49-F238E27FC236}">
                <a16:creationId xmlns:a16="http://schemas.microsoft.com/office/drawing/2014/main" id="{97FFE632-C2C9-424C-83C9-7B8588A40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7278" y="19329"/>
            <a:ext cx="7474721" cy="39067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389AA7D-373E-457C-80E6-91975200D79D}"/>
              </a:ext>
            </a:extLst>
          </p:cNvPr>
          <p:cNvSpPr txBox="1"/>
          <p:nvPr/>
        </p:nvSpPr>
        <p:spPr>
          <a:xfrm>
            <a:off x="4717279" y="4071336"/>
            <a:ext cx="7474720" cy="2031325"/>
          </a:xfrm>
          <a:prstGeom prst="rect">
            <a:avLst/>
          </a:prstGeom>
          <a:noFill/>
        </p:spPr>
        <p:txBody>
          <a:bodyPr wrap="square" rtlCol="0">
            <a:spAutoFit/>
          </a:bodyPr>
          <a:lstStyle/>
          <a:p>
            <a:r>
              <a:rPr lang="en-US" dirty="0"/>
              <a:t>Choosing the plot:</a:t>
            </a:r>
          </a:p>
          <a:p>
            <a:r>
              <a:rPr lang="en-US" dirty="0"/>
              <a:t>Bar chart allows to compare values for categorical variables. The crime type is categorical and average of each crime type is numerical value. To get a visual comparison thus a bar chart is well suited. From the bar chart we can see that the higher the bar the higher the average crime for a specific crime type during new moon.</a:t>
            </a:r>
          </a:p>
          <a:p>
            <a:endParaRPr lang="en-US" dirty="0"/>
          </a:p>
        </p:txBody>
      </p:sp>
    </p:spTree>
    <p:extLst>
      <p:ext uri="{BB962C8B-B14F-4D97-AF65-F5344CB8AC3E}">
        <p14:creationId xmlns:p14="http://schemas.microsoft.com/office/powerpoint/2010/main" val="309192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FAD601-384B-5448-BDC4-C48E3C626ECA}"/>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Full Moon Vs New Moon </a:t>
            </a:r>
          </a:p>
        </p:txBody>
      </p:sp>
      <p:sp>
        <p:nvSpPr>
          <p:cNvPr id="3" name="Content Placeholder 2">
            <a:extLst>
              <a:ext uri="{FF2B5EF4-FFF2-40B4-BE49-F238E27FC236}">
                <a16:creationId xmlns:a16="http://schemas.microsoft.com/office/drawing/2014/main" id="{68A74E54-C4E6-494A-8CB9-3EB6470B55D8}"/>
              </a:ext>
            </a:extLst>
          </p:cNvPr>
          <p:cNvSpPr>
            <a:spLocks noGrp="1"/>
          </p:cNvSpPr>
          <p:nvPr>
            <p:ph idx="1"/>
          </p:nvPr>
        </p:nvSpPr>
        <p:spPr>
          <a:xfrm>
            <a:off x="136733" y="2638044"/>
            <a:ext cx="4401083" cy="4219956"/>
          </a:xfrm>
        </p:spPr>
        <p:txBody>
          <a:bodyPr>
            <a:normAutofit/>
          </a:bodyPr>
          <a:lstStyle/>
          <a:p>
            <a:r>
              <a:rPr lang="en-US" sz="2200" dirty="0">
                <a:solidFill>
                  <a:schemeClr val="bg1"/>
                </a:solidFill>
              </a:rPr>
              <a:t>Data Representation on the </a:t>
            </a:r>
            <a:r>
              <a:rPr lang="en-US" sz="2200" dirty="0" err="1">
                <a:solidFill>
                  <a:schemeClr val="bg1"/>
                </a:solidFill>
              </a:rPr>
              <a:t>the</a:t>
            </a:r>
            <a:r>
              <a:rPr lang="en-US" sz="2200" dirty="0">
                <a:solidFill>
                  <a:schemeClr val="bg1"/>
                </a:solidFill>
              </a:rPr>
              <a:t> graph :</a:t>
            </a:r>
          </a:p>
          <a:p>
            <a:r>
              <a:rPr lang="en-US" sz="2200" dirty="0">
                <a:solidFill>
                  <a:schemeClr val="bg1"/>
                </a:solidFill>
              </a:rPr>
              <a:t>The line graph shows total number of crime from full moon to new moon and new moon changes for the years 2015-06-15 to 2019-01-13. The orange color is the moon phase value in percentages of illumination . A value of orange color 1 indicates full moon , value closer to 0 indicates new moon.</a:t>
            </a:r>
          </a:p>
          <a:p>
            <a:endParaRPr lang="en-US" sz="2000" dirty="0">
              <a:solidFill>
                <a:schemeClr val="bg1"/>
              </a:solidFill>
            </a:endParaRPr>
          </a:p>
        </p:txBody>
      </p:sp>
      <p:pic>
        <p:nvPicPr>
          <p:cNvPr id="10243" name="Picture 3" descr="page10image18072384">
            <a:extLst>
              <a:ext uri="{FF2B5EF4-FFF2-40B4-BE49-F238E27FC236}">
                <a16:creationId xmlns:a16="http://schemas.microsoft.com/office/drawing/2014/main" id="{9EE156A6-3768-8549-B322-0B34C0584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909" y="0"/>
            <a:ext cx="7541092" cy="43754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1BA0E08-C27A-4B5A-A038-E45F3D9CF031}"/>
              </a:ext>
            </a:extLst>
          </p:cNvPr>
          <p:cNvSpPr txBox="1"/>
          <p:nvPr/>
        </p:nvSpPr>
        <p:spPr>
          <a:xfrm>
            <a:off x="4650909" y="4614729"/>
            <a:ext cx="7537704" cy="1200329"/>
          </a:xfrm>
          <a:prstGeom prst="rect">
            <a:avLst/>
          </a:prstGeom>
          <a:noFill/>
        </p:spPr>
        <p:txBody>
          <a:bodyPr wrap="square" rtlCol="0">
            <a:spAutoFit/>
          </a:bodyPr>
          <a:lstStyle/>
          <a:p>
            <a:r>
              <a:rPr lang="en-US" dirty="0"/>
              <a:t>In order to compare number of crime change from full moon to new moon and new moon to full moon cycle I picked line chart . From the chart I can clearly see and compare crime number ups and down with respect to moon illumination change.</a:t>
            </a:r>
          </a:p>
        </p:txBody>
      </p:sp>
    </p:spTree>
    <p:extLst>
      <p:ext uri="{BB962C8B-B14F-4D97-AF65-F5344CB8AC3E}">
        <p14:creationId xmlns:p14="http://schemas.microsoft.com/office/powerpoint/2010/main" val="2016946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BAD5B26-B204-41AD-BA14-14163C0DA7F7}"/>
              </a:ext>
            </a:extLst>
          </p:cNvPr>
          <p:cNvSpPr>
            <a:spLocks noGrp="1"/>
          </p:cNvSpPr>
          <p:nvPr>
            <p:ph type="title"/>
          </p:nvPr>
        </p:nvSpPr>
        <p:spPr>
          <a:xfrm>
            <a:off x="640079" y="2053641"/>
            <a:ext cx="3669161" cy="2760098"/>
          </a:xfrm>
        </p:spPr>
        <p:txBody>
          <a:bodyPr>
            <a:normAutofit/>
          </a:bodyPr>
          <a:lstStyle/>
          <a:p>
            <a:r>
              <a:rPr lang="en-US">
                <a:solidFill>
                  <a:srgbClr val="FFFFFF"/>
                </a:solidFill>
              </a:rPr>
              <a:t>Discussion</a:t>
            </a:r>
          </a:p>
        </p:txBody>
      </p:sp>
      <p:sp>
        <p:nvSpPr>
          <p:cNvPr id="14" name="Content Placeholder 2">
            <a:extLst>
              <a:ext uri="{FF2B5EF4-FFF2-40B4-BE49-F238E27FC236}">
                <a16:creationId xmlns:a16="http://schemas.microsoft.com/office/drawing/2014/main" id="{F684525E-AD3A-4690-B4D1-07D7018B1B78}"/>
              </a:ext>
            </a:extLst>
          </p:cNvPr>
          <p:cNvSpPr>
            <a:spLocks noGrp="1"/>
          </p:cNvSpPr>
          <p:nvPr>
            <p:ph idx="1"/>
          </p:nvPr>
        </p:nvSpPr>
        <p:spPr>
          <a:xfrm>
            <a:off x="6090574" y="801866"/>
            <a:ext cx="5306084" cy="5230634"/>
          </a:xfrm>
        </p:spPr>
        <p:txBody>
          <a:bodyPr anchor="ctr">
            <a:normAutofit/>
          </a:bodyPr>
          <a:lstStyle/>
          <a:p>
            <a:pPr marL="0" indent="0">
              <a:buNone/>
            </a:pPr>
            <a:r>
              <a:rPr lang="en-US" sz="2400" dirty="0">
                <a:solidFill>
                  <a:srgbClr val="000000"/>
                </a:solidFill>
              </a:rPr>
              <a:t>Results:</a:t>
            </a:r>
          </a:p>
          <a:p>
            <a:pPr lvl="1"/>
            <a:r>
              <a:rPr lang="en-US" dirty="0">
                <a:solidFill>
                  <a:srgbClr val="000000"/>
                </a:solidFill>
              </a:rPr>
              <a:t>I’ve found what I expected to find. From the data analysis I can conclude that moon has effect on crime rate and crime rate changes cyclically during different time of the years.</a:t>
            </a:r>
          </a:p>
          <a:p>
            <a:r>
              <a:rPr lang="en-US" sz="2400" dirty="0">
                <a:solidFill>
                  <a:srgbClr val="000000"/>
                </a:solidFill>
              </a:rPr>
              <a:t>Difficulties: </a:t>
            </a:r>
          </a:p>
          <a:p>
            <a:pPr lvl="1"/>
            <a:r>
              <a:rPr lang="en-US" dirty="0">
                <a:solidFill>
                  <a:srgbClr val="000000"/>
                </a:solidFill>
              </a:rPr>
              <a:t>: Difficulties arose during data merge, calculating average values and plotting. I solved them by using Google to find answer , tutorials , reading python documentation and </a:t>
            </a:r>
            <a:r>
              <a:rPr lang="en-US" dirty="0" err="1">
                <a:solidFill>
                  <a:srgbClr val="000000"/>
                </a:solidFill>
              </a:rPr>
              <a:t>stackoverflow.com</a:t>
            </a:r>
            <a:r>
              <a:rPr lang="en-US" dirty="0">
                <a:solidFill>
                  <a:srgbClr val="000000"/>
                </a:solidFill>
              </a:rPr>
              <a:t> answer</a:t>
            </a:r>
          </a:p>
          <a:p>
            <a:pPr lvl="1"/>
            <a:endParaRPr lang="en-US" dirty="0">
              <a:solidFill>
                <a:srgbClr val="000000"/>
              </a:solidFill>
            </a:endParaRPr>
          </a:p>
        </p:txBody>
      </p:sp>
    </p:spTree>
    <p:extLst>
      <p:ext uri="{BB962C8B-B14F-4D97-AF65-F5344CB8AC3E}">
        <p14:creationId xmlns:p14="http://schemas.microsoft.com/office/powerpoint/2010/main" val="1031939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2BFA8BDF-0F59-41F1-82A3-4E42F34BA7A0}"/>
              </a:ext>
            </a:extLst>
          </p:cNvPr>
          <p:cNvSpPr>
            <a:spLocks noGrp="1"/>
          </p:cNvSpPr>
          <p:nvPr>
            <p:ph type="title"/>
          </p:nvPr>
        </p:nvSpPr>
        <p:spPr>
          <a:xfrm>
            <a:off x="804484" y="4267832"/>
            <a:ext cx="4805996" cy="2115876"/>
          </a:xfrm>
        </p:spPr>
        <p:txBody>
          <a:bodyPr vert="horz" lIns="91440" tIns="45720" rIns="91440" bIns="45720" rtlCol="0" anchor="t">
            <a:normAutofit/>
          </a:bodyPr>
          <a:lstStyle/>
          <a:p>
            <a:r>
              <a:rPr lang="en-US" sz="4100">
                <a:solidFill>
                  <a:srgbClr val="000000"/>
                </a:solidFill>
              </a:rPr>
              <a:t>Questions</a:t>
            </a:r>
            <a:br>
              <a:rPr lang="en-US" sz="4100" kern="1200" dirty="0">
                <a:solidFill>
                  <a:srgbClr val="000000"/>
                </a:solidFill>
                <a:latin typeface="+mj-lt"/>
                <a:ea typeface="+mj-ea"/>
                <a:cs typeface="+mj-cs"/>
              </a:rPr>
            </a:br>
            <a:endParaRPr lang="en-US" sz="4100" kern="1200" dirty="0">
              <a:solidFill>
                <a:srgbClr val="000000"/>
              </a:solidFill>
              <a:latin typeface="+mj-lt"/>
              <a:ea typeface="+mj-ea"/>
              <a:cs typeface="+mj-cs"/>
            </a:endParaRPr>
          </a:p>
        </p:txBody>
      </p:sp>
      <p:sp>
        <p:nvSpPr>
          <p:cNvPr id="48"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9" name="Content Placeholder 6" descr="Help">
            <a:extLst>
              <a:ext uri="{FF2B5EF4-FFF2-40B4-BE49-F238E27FC236}">
                <a16:creationId xmlns:a16="http://schemas.microsoft.com/office/drawing/2014/main" id="{F2095D2B-E87E-44F4-9165-5F9F5022177A}"/>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9770" y="1815320"/>
            <a:ext cx="4141760" cy="4141760"/>
          </a:xfrm>
          <a:prstGeom prst="rect">
            <a:avLst/>
          </a:prstGeom>
        </p:spPr>
      </p:pic>
    </p:spTree>
    <p:extLst>
      <p:ext uri="{BB962C8B-B14F-4D97-AF65-F5344CB8AC3E}">
        <p14:creationId xmlns:p14="http://schemas.microsoft.com/office/powerpoint/2010/main" val="2821064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EBBD11-2C7E-414A-A98D-A20C8EC815EA}"/>
              </a:ext>
            </a:extLst>
          </p:cNvPr>
          <p:cNvSpPr>
            <a:spLocks noGrp="1"/>
          </p:cNvSpPr>
          <p:nvPr>
            <p:ph type="title"/>
          </p:nvPr>
        </p:nvSpPr>
        <p:spPr>
          <a:xfrm>
            <a:off x="640079" y="2053641"/>
            <a:ext cx="3669161" cy="2760098"/>
          </a:xfrm>
        </p:spPr>
        <p:txBody>
          <a:bodyPr>
            <a:normAutofit/>
          </a:bodyPr>
          <a:lstStyle/>
          <a:p>
            <a:r>
              <a:rPr lang="en-US">
                <a:solidFill>
                  <a:srgbClr val="FFFFFF"/>
                </a:solidFill>
              </a:rPr>
              <a:t>Data </a:t>
            </a:r>
          </a:p>
        </p:txBody>
      </p:sp>
      <p:sp>
        <p:nvSpPr>
          <p:cNvPr id="3" name="Content Placeholder 2">
            <a:extLst>
              <a:ext uri="{FF2B5EF4-FFF2-40B4-BE49-F238E27FC236}">
                <a16:creationId xmlns:a16="http://schemas.microsoft.com/office/drawing/2014/main" id="{3F05BEF9-9822-F245-9352-0F4DAA428246}"/>
              </a:ext>
            </a:extLst>
          </p:cNvPr>
          <p:cNvSpPr>
            <a:spLocks noGrp="1"/>
          </p:cNvSpPr>
          <p:nvPr>
            <p:ph idx="1"/>
          </p:nvPr>
        </p:nvSpPr>
        <p:spPr>
          <a:xfrm>
            <a:off x="6090574" y="801866"/>
            <a:ext cx="5306084" cy="5230634"/>
          </a:xfrm>
        </p:spPr>
        <p:txBody>
          <a:bodyPr anchor="ctr">
            <a:normAutofit/>
          </a:bodyPr>
          <a:lstStyle/>
          <a:p>
            <a:r>
              <a:rPr lang="en-US" sz="2400">
                <a:solidFill>
                  <a:srgbClr val="000000"/>
                </a:solidFill>
              </a:rPr>
              <a:t>I collected Boston crime data from the following URL. </a:t>
            </a:r>
          </a:p>
          <a:p>
            <a:r>
              <a:rPr lang="sv" sz="2400">
                <a:solidFill>
                  <a:srgbClr val="000000"/>
                </a:solidFill>
                <a:hlinkClick r:id="rId3"/>
              </a:rPr>
              <a:t>https://www.moonpage.com/index.html?go=T&amp;auto_dst=T&amp;tzone=et&amp;m=1&amp;d=1&amp;y=1985&amp;hour=0 &amp;min=0&amp;sec=0</a:t>
            </a:r>
            <a:endParaRPr lang="sv" sz="2400">
              <a:solidFill>
                <a:srgbClr val="000000"/>
              </a:solidFill>
            </a:endParaRPr>
          </a:p>
          <a:p>
            <a:r>
              <a:rPr lang="en-US" sz="2400">
                <a:solidFill>
                  <a:srgbClr val="000000"/>
                </a:solidFill>
              </a:rPr>
              <a:t>crime data of Boston from 2015-06-15 to 2019-01-13.</a:t>
            </a:r>
            <a:br>
              <a:rPr lang="en-US" sz="2400">
                <a:solidFill>
                  <a:srgbClr val="000000"/>
                </a:solidFill>
              </a:rPr>
            </a:br>
            <a:endParaRPr lang="en-US" sz="2400">
              <a:solidFill>
                <a:srgbClr val="000000"/>
              </a:solidFill>
            </a:endParaRPr>
          </a:p>
          <a:p>
            <a:pPr marL="0" indent="0">
              <a:buNone/>
            </a:pPr>
            <a:br>
              <a:rPr lang="sv" sz="2400">
                <a:solidFill>
                  <a:srgbClr val="000000"/>
                </a:solidFill>
              </a:rPr>
            </a:br>
            <a:endParaRPr lang="sv" sz="2400">
              <a:solidFill>
                <a:srgbClr val="000000"/>
              </a:solidFill>
            </a:endParaRPr>
          </a:p>
          <a:p>
            <a:endParaRPr lang="en-US" sz="2400">
              <a:solidFill>
                <a:srgbClr val="000000"/>
              </a:solidFill>
            </a:endParaRPr>
          </a:p>
        </p:txBody>
      </p:sp>
    </p:spTree>
    <p:extLst>
      <p:ext uri="{BB962C8B-B14F-4D97-AF65-F5344CB8AC3E}">
        <p14:creationId xmlns:p14="http://schemas.microsoft.com/office/powerpoint/2010/main" val="2164177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4FCCA7-7558-4B4B-9783-B614042998F4}"/>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Hypothesis </a:t>
            </a:r>
          </a:p>
        </p:txBody>
      </p:sp>
      <p:cxnSp>
        <p:nvCxnSpPr>
          <p:cNvPr id="6"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DF625A-DCA4-124D-A0D7-7BB89CB14F5A}"/>
              </a:ext>
            </a:extLst>
          </p:cNvPr>
          <p:cNvSpPr>
            <a:spLocks noGrp="1"/>
          </p:cNvSpPr>
          <p:nvPr>
            <p:ph idx="1"/>
          </p:nvPr>
        </p:nvSpPr>
        <p:spPr>
          <a:xfrm>
            <a:off x="4976031" y="963877"/>
            <a:ext cx="6377769" cy="4930246"/>
          </a:xfrm>
        </p:spPr>
        <p:txBody>
          <a:bodyPr anchor="ctr">
            <a:normAutofit/>
          </a:bodyPr>
          <a:lstStyle/>
          <a:p>
            <a:r>
              <a:rPr lang="en-US" sz="2400" dirty="0"/>
              <a:t>Is Moon phase related to crime? </a:t>
            </a:r>
          </a:p>
          <a:p>
            <a:pPr marL="0" indent="0">
              <a:buNone/>
            </a:pPr>
            <a:endParaRPr lang="en-US" sz="2400" dirty="0"/>
          </a:p>
        </p:txBody>
      </p:sp>
    </p:spTree>
    <p:extLst>
      <p:ext uri="{BB962C8B-B14F-4D97-AF65-F5344CB8AC3E}">
        <p14:creationId xmlns:p14="http://schemas.microsoft.com/office/powerpoint/2010/main" val="743033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63B28-2EFC-1040-8B0F-13638FC5E9F6}"/>
              </a:ext>
            </a:extLst>
          </p:cNvPr>
          <p:cNvSpPr>
            <a:spLocks noGrp="1"/>
          </p:cNvSpPr>
          <p:nvPr>
            <p:ph type="title"/>
          </p:nvPr>
        </p:nvSpPr>
        <p:spPr>
          <a:xfrm>
            <a:off x="788456" y="671933"/>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Total Crime By Crime Type over the years </a:t>
            </a:r>
          </a:p>
        </p:txBody>
      </p:sp>
      <p:cxnSp>
        <p:nvCxnSpPr>
          <p:cNvPr id="72" name="Straight Connector 7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5" name="Picture 1" descr="page2image18009760">
            <a:extLst>
              <a:ext uri="{FF2B5EF4-FFF2-40B4-BE49-F238E27FC236}">
                <a16:creationId xmlns:a16="http://schemas.microsoft.com/office/drawing/2014/main" id="{ED672D7D-FEB7-EE46-9938-A75DEFC250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6079" y="193817"/>
            <a:ext cx="6409589" cy="58807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1ECB29D-95E1-D241-9FBF-780E362B0F12}"/>
              </a:ext>
            </a:extLst>
          </p:cNvPr>
          <p:cNvSpPr/>
          <p:nvPr/>
        </p:nvSpPr>
        <p:spPr>
          <a:xfrm>
            <a:off x="336884" y="4116078"/>
            <a:ext cx="4332307" cy="2369880"/>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bg1"/>
                </a:solidFill>
              </a:rPr>
              <a:t>Data representation on the graph:</a:t>
            </a:r>
          </a:p>
          <a:p>
            <a:r>
              <a:rPr lang="en-US" sz="1600" dirty="0">
                <a:solidFill>
                  <a:schemeClr val="bg1"/>
                </a:solidFill>
              </a:rPr>
              <a:t>first calculated total daily crime for each crime type and then plotted on the line chart.</a:t>
            </a:r>
          </a:p>
          <a:p>
            <a:r>
              <a:rPr lang="en-US" sz="1600" dirty="0">
                <a:solidFill>
                  <a:schemeClr val="bg1"/>
                </a:solidFill>
              </a:rPr>
              <a:t>The line graph shows the total daily crime over the year for each crime type. The x axis is date and y axis total crime type, different colored line different crime type. </a:t>
            </a:r>
          </a:p>
          <a:p>
            <a:r>
              <a:rPr lang="en-US" dirty="0"/>
              <a:t> </a:t>
            </a:r>
          </a:p>
          <a:p>
            <a:endParaRPr lang="en-US" dirty="0"/>
          </a:p>
        </p:txBody>
      </p:sp>
      <p:sp>
        <p:nvSpPr>
          <p:cNvPr id="3" name="TextBox 2">
            <a:extLst>
              <a:ext uri="{FF2B5EF4-FFF2-40B4-BE49-F238E27FC236}">
                <a16:creationId xmlns:a16="http://schemas.microsoft.com/office/drawing/2014/main" id="{0E683160-468C-4E1B-AF95-6F1A14DADAF6}"/>
              </a:ext>
            </a:extLst>
          </p:cNvPr>
          <p:cNvSpPr txBox="1"/>
          <p:nvPr/>
        </p:nvSpPr>
        <p:spPr>
          <a:xfrm>
            <a:off x="4962944" y="2999160"/>
            <a:ext cx="4700875" cy="3139321"/>
          </a:xfrm>
          <a:prstGeom prst="rect">
            <a:avLst/>
          </a:prstGeom>
          <a:noFill/>
        </p:spPr>
        <p:txBody>
          <a:bodyPr wrap="square" rtlCol="0">
            <a:spAutoFit/>
          </a:bodyPr>
          <a:lstStyle/>
          <a:p>
            <a:r>
              <a:rPr lang="en-US" dirty="0"/>
              <a:t>Choosing the graph: </a:t>
            </a:r>
          </a:p>
          <a:p>
            <a:r>
              <a:rPr lang="en-US" dirty="0"/>
              <a:t>Line chart allows to compare values for continuous variables over a long period of time. The total crime is continuous and daily total crime is numerical value. To get a visual comparison thus a line chart is well suited. From the line chart we can see that the number of each types of crime over the years almost remains same but there’s not a significant changes in daily total crime type. There is no trend in different types of daily total crime.</a:t>
            </a:r>
          </a:p>
        </p:txBody>
      </p:sp>
    </p:spTree>
    <p:extLst>
      <p:ext uri="{BB962C8B-B14F-4D97-AF65-F5344CB8AC3E}">
        <p14:creationId xmlns:p14="http://schemas.microsoft.com/office/powerpoint/2010/main" val="3401692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2D384D-FE74-AD43-8470-DBD5393D7720}"/>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Yearly Average crime for different type of crime </a:t>
            </a:r>
          </a:p>
        </p:txBody>
      </p:sp>
      <p:sp>
        <p:nvSpPr>
          <p:cNvPr id="4" name="Content Placeholder 3">
            <a:extLst>
              <a:ext uri="{FF2B5EF4-FFF2-40B4-BE49-F238E27FC236}">
                <a16:creationId xmlns:a16="http://schemas.microsoft.com/office/drawing/2014/main" id="{EF718C4D-3576-3146-A1D5-F8FB22061E7A}"/>
              </a:ext>
            </a:extLst>
          </p:cNvPr>
          <p:cNvSpPr>
            <a:spLocks noGrp="1"/>
          </p:cNvSpPr>
          <p:nvPr>
            <p:ph idx="1"/>
          </p:nvPr>
        </p:nvSpPr>
        <p:spPr>
          <a:xfrm>
            <a:off x="643468" y="2638044"/>
            <a:ext cx="3363974" cy="3415622"/>
          </a:xfrm>
        </p:spPr>
        <p:txBody>
          <a:bodyPr>
            <a:normAutofit fontScale="62500" lnSpcReduction="20000"/>
          </a:bodyPr>
          <a:lstStyle/>
          <a:p>
            <a:r>
              <a:rPr lang="en-US" sz="2900" dirty="0">
                <a:solidFill>
                  <a:schemeClr val="bg1"/>
                </a:solidFill>
              </a:rPr>
              <a:t>Data representation on the graph: </a:t>
            </a:r>
          </a:p>
          <a:p>
            <a:r>
              <a:rPr lang="en-US" dirty="0">
                <a:solidFill>
                  <a:schemeClr val="bg1"/>
                </a:solidFill>
              </a:rPr>
              <a:t>first calculated average yearly crime for each crime type and then plotted on the bar chart.</a:t>
            </a:r>
          </a:p>
          <a:p>
            <a:r>
              <a:rPr lang="en-US" dirty="0">
                <a:solidFill>
                  <a:schemeClr val="bg1"/>
                </a:solidFill>
              </a:rPr>
              <a:t>The bar graph shows the data collected by showing yearly average crime during for each crime type. First the average yearly crime were calculated and then plotted. The x axis shows the crime type and y axis bar heights indicates average yearly crime .</a:t>
            </a:r>
          </a:p>
          <a:p>
            <a:endParaRPr lang="en-US" sz="2000" dirty="0">
              <a:solidFill>
                <a:schemeClr val="bg1"/>
              </a:solidFill>
            </a:endParaRPr>
          </a:p>
        </p:txBody>
      </p:sp>
      <p:pic>
        <p:nvPicPr>
          <p:cNvPr id="6" name="Picture 1" descr="page3image18076752">
            <a:extLst>
              <a:ext uri="{FF2B5EF4-FFF2-40B4-BE49-F238E27FC236}">
                <a16:creationId xmlns:a16="http://schemas.microsoft.com/office/drawing/2014/main" id="{587A5370-9128-9F44-B3AB-25B0D37C8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908" y="254242"/>
            <a:ext cx="7273113" cy="41880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FA9A7A7-B3F8-41D5-A85F-4BC56DBA8B7B}"/>
              </a:ext>
            </a:extLst>
          </p:cNvPr>
          <p:cNvSpPr txBox="1"/>
          <p:nvPr/>
        </p:nvSpPr>
        <p:spPr>
          <a:xfrm>
            <a:off x="4737697" y="4600886"/>
            <a:ext cx="7333610" cy="1754326"/>
          </a:xfrm>
          <a:prstGeom prst="rect">
            <a:avLst/>
          </a:prstGeom>
          <a:noFill/>
        </p:spPr>
        <p:txBody>
          <a:bodyPr wrap="square" rtlCol="0">
            <a:spAutoFit/>
          </a:bodyPr>
          <a:lstStyle/>
          <a:p>
            <a:r>
              <a:rPr lang="en-US" dirty="0"/>
              <a:t>Choosing the graph:</a:t>
            </a:r>
          </a:p>
          <a:p>
            <a:r>
              <a:rPr lang="en-US" dirty="0"/>
              <a:t>Bar chart allows to compare values for categorical variables. The crime type is categorical and average yearly crime of different crime type is numerical value. To get a visual comparison thus a bar chart is well suited. From the bar chart we can see that the higher the bar value the higher the average yearly crime for a specific crime type .</a:t>
            </a:r>
          </a:p>
        </p:txBody>
      </p:sp>
    </p:spTree>
    <p:extLst>
      <p:ext uri="{BB962C8B-B14F-4D97-AF65-F5344CB8AC3E}">
        <p14:creationId xmlns:p14="http://schemas.microsoft.com/office/powerpoint/2010/main" val="1175017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EFF89D-3AEA-3A48-81A6-1CDFE6C40604}"/>
              </a:ext>
            </a:extLst>
          </p:cNvPr>
          <p:cNvSpPr>
            <a:spLocks noGrp="1"/>
          </p:cNvSpPr>
          <p:nvPr>
            <p:ph type="title"/>
          </p:nvPr>
        </p:nvSpPr>
        <p:spPr>
          <a:xfrm>
            <a:off x="643467" y="643467"/>
            <a:ext cx="3363974" cy="1597315"/>
          </a:xfrm>
          <a:noFill/>
          <a:ln w="19050">
            <a:solidFill>
              <a:schemeClr val="bg1"/>
            </a:solidFill>
          </a:ln>
        </p:spPr>
        <p:txBody>
          <a:bodyPr wrap="square">
            <a:normAutofit fontScale="90000"/>
          </a:bodyPr>
          <a:lstStyle/>
          <a:p>
            <a:pPr algn="ctr"/>
            <a:r>
              <a:rPr lang="en-US" sz="2200" dirty="0">
                <a:solidFill>
                  <a:schemeClr val="bg1"/>
                </a:solidFill>
              </a:rPr>
              <a:t>moon phase illumination value during different time of the year over the total period.</a:t>
            </a:r>
            <a:br>
              <a:rPr lang="en-US" dirty="0"/>
            </a:br>
            <a:r>
              <a:rPr lang="en-US" sz="2800" dirty="0">
                <a:solidFill>
                  <a:schemeClr val="bg1"/>
                </a:solidFill>
              </a:rPr>
              <a:t> </a:t>
            </a:r>
          </a:p>
        </p:txBody>
      </p:sp>
      <p:sp>
        <p:nvSpPr>
          <p:cNvPr id="4" name="Content Placeholder 3">
            <a:extLst>
              <a:ext uri="{FF2B5EF4-FFF2-40B4-BE49-F238E27FC236}">
                <a16:creationId xmlns:a16="http://schemas.microsoft.com/office/drawing/2014/main" id="{C85CE983-F025-854D-A59F-C3C984620CA1}"/>
              </a:ext>
            </a:extLst>
          </p:cNvPr>
          <p:cNvSpPr>
            <a:spLocks noGrp="1"/>
          </p:cNvSpPr>
          <p:nvPr>
            <p:ph idx="1"/>
          </p:nvPr>
        </p:nvSpPr>
        <p:spPr>
          <a:xfrm>
            <a:off x="643468" y="2638044"/>
            <a:ext cx="3363974" cy="3415622"/>
          </a:xfrm>
        </p:spPr>
        <p:txBody>
          <a:bodyPr>
            <a:normAutofit fontScale="92500" lnSpcReduction="10000"/>
          </a:bodyPr>
          <a:lstStyle/>
          <a:p>
            <a:r>
              <a:rPr lang="en-US" sz="2100" dirty="0">
                <a:solidFill>
                  <a:schemeClr val="bg1"/>
                </a:solidFill>
              </a:rPr>
              <a:t>Data representation on the graph: </a:t>
            </a:r>
          </a:p>
          <a:p>
            <a:r>
              <a:rPr lang="en-US" sz="2100" dirty="0">
                <a:solidFill>
                  <a:schemeClr val="bg1"/>
                </a:solidFill>
              </a:rPr>
              <a:t> first calculated total daily crime. Then plotted in the line graph.</a:t>
            </a:r>
          </a:p>
          <a:p>
            <a:r>
              <a:rPr lang="en-US" sz="2100" dirty="0">
                <a:solidFill>
                  <a:schemeClr val="bg1"/>
                </a:solidFill>
              </a:rPr>
              <a:t>The graphs shows time on the x axis and moon phase on the y axis. The lines spikes up and downs indicates rise and fall in moon phase illumination value. Here we see a cyclical trend. </a:t>
            </a:r>
          </a:p>
          <a:p>
            <a:endParaRPr lang="en-US" sz="2000" dirty="0">
              <a:solidFill>
                <a:schemeClr val="bg1"/>
              </a:solidFill>
            </a:endParaRPr>
          </a:p>
          <a:p>
            <a:pPr marL="0" indent="0">
              <a:buNone/>
            </a:pPr>
            <a:endParaRPr lang="en-US" sz="2000" dirty="0">
              <a:solidFill>
                <a:schemeClr val="bg1"/>
              </a:solidFill>
            </a:endParaRPr>
          </a:p>
          <a:p>
            <a:endParaRPr lang="en-US" sz="2000" dirty="0">
              <a:solidFill>
                <a:schemeClr val="bg1"/>
              </a:solidFill>
            </a:endParaRPr>
          </a:p>
        </p:txBody>
      </p:sp>
      <p:pic>
        <p:nvPicPr>
          <p:cNvPr id="6" name="Picture 1" descr="page4image18012256">
            <a:extLst>
              <a:ext uri="{FF2B5EF4-FFF2-40B4-BE49-F238E27FC236}">
                <a16:creationId xmlns:a16="http://schemas.microsoft.com/office/drawing/2014/main" id="{A86FB2E6-A86F-364D-A503-1C5D981DFF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244" y="453690"/>
            <a:ext cx="7278379" cy="26722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F8D4B8-D7AE-4875-ACC9-0A150F517561}"/>
              </a:ext>
            </a:extLst>
          </p:cNvPr>
          <p:cNvSpPr txBox="1"/>
          <p:nvPr/>
        </p:nvSpPr>
        <p:spPr>
          <a:xfrm>
            <a:off x="4835888" y="4657917"/>
            <a:ext cx="7204736" cy="1754326"/>
          </a:xfrm>
          <a:prstGeom prst="rect">
            <a:avLst/>
          </a:prstGeom>
          <a:noFill/>
        </p:spPr>
        <p:txBody>
          <a:bodyPr wrap="square" rtlCol="0">
            <a:spAutoFit/>
          </a:bodyPr>
          <a:lstStyle/>
          <a:p>
            <a:r>
              <a:rPr lang="en-US" dirty="0"/>
              <a:t>Choosing the graph:</a:t>
            </a:r>
          </a:p>
          <a:p>
            <a:r>
              <a:rPr lang="en-US" dirty="0"/>
              <a:t>I picked this line graph because from it we can see the moon phase i.e. illumination value each day over the total time period. We can see that moon phase at a certain period of time each year increases and decrease at another certain period. The cyclical ups and downs each year moon phase indicates cyclical trend.</a:t>
            </a:r>
          </a:p>
        </p:txBody>
      </p:sp>
    </p:spTree>
    <p:extLst>
      <p:ext uri="{BB962C8B-B14F-4D97-AF65-F5344CB8AC3E}">
        <p14:creationId xmlns:p14="http://schemas.microsoft.com/office/powerpoint/2010/main" val="2356976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0B9188-5AAB-864A-8868-8347304F75C5}"/>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Total crime during different time of the year over total period  </a:t>
            </a:r>
          </a:p>
        </p:txBody>
      </p:sp>
      <p:sp>
        <p:nvSpPr>
          <p:cNvPr id="4" name="Content Placeholder 3">
            <a:extLst>
              <a:ext uri="{FF2B5EF4-FFF2-40B4-BE49-F238E27FC236}">
                <a16:creationId xmlns:a16="http://schemas.microsoft.com/office/drawing/2014/main" id="{91BBABA1-BD0F-1C45-AA75-D67103AD2B8D}"/>
              </a:ext>
            </a:extLst>
          </p:cNvPr>
          <p:cNvSpPr>
            <a:spLocks noGrp="1"/>
          </p:cNvSpPr>
          <p:nvPr>
            <p:ph idx="1"/>
          </p:nvPr>
        </p:nvSpPr>
        <p:spPr>
          <a:xfrm>
            <a:off x="643468" y="2638044"/>
            <a:ext cx="3363974" cy="3415622"/>
          </a:xfrm>
        </p:spPr>
        <p:txBody>
          <a:bodyPr>
            <a:normAutofit fontScale="85000" lnSpcReduction="20000"/>
          </a:bodyPr>
          <a:lstStyle/>
          <a:p>
            <a:r>
              <a:rPr lang="en-US" dirty="0">
                <a:solidFill>
                  <a:schemeClr val="bg1"/>
                </a:solidFill>
              </a:rPr>
              <a:t>Data representation on the graph:</a:t>
            </a:r>
          </a:p>
          <a:p>
            <a:pPr marL="0" indent="0">
              <a:buNone/>
            </a:pPr>
            <a:r>
              <a:rPr lang="en-US" dirty="0">
                <a:solidFill>
                  <a:schemeClr val="bg1"/>
                </a:solidFill>
              </a:rPr>
              <a:t> first calculated total crime for different moon phase value. The graphs shows time on the x axis and total crime on the y axis. The lines spikes up and downs indicates rise and fall in total crime. Here we see a cyclical trend. </a:t>
            </a:r>
            <a:endParaRPr lang="en-US" sz="2000" dirty="0">
              <a:solidFill>
                <a:schemeClr val="bg1"/>
              </a:solidFill>
            </a:endParaRPr>
          </a:p>
          <a:p>
            <a:endParaRPr lang="en-US" sz="2000" dirty="0">
              <a:solidFill>
                <a:schemeClr val="bg1"/>
              </a:solidFill>
            </a:endParaRPr>
          </a:p>
        </p:txBody>
      </p:sp>
      <p:pic>
        <p:nvPicPr>
          <p:cNvPr id="6" name="Picture 1" descr="page4image18011632">
            <a:extLst>
              <a:ext uri="{FF2B5EF4-FFF2-40B4-BE49-F238E27FC236}">
                <a16:creationId xmlns:a16="http://schemas.microsoft.com/office/drawing/2014/main" id="{66DE6900-0D47-2341-9150-F6EB483BE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4296" y="184107"/>
            <a:ext cx="7349505" cy="27030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32A438E-13D5-4EF6-9BAE-4F56D179E4C9}"/>
              </a:ext>
            </a:extLst>
          </p:cNvPr>
          <p:cNvSpPr txBox="1"/>
          <p:nvPr/>
        </p:nvSpPr>
        <p:spPr>
          <a:xfrm>
            <a:off x="4903393" y="3117553"/>
            <a:ext cx="7149504" cy="1754326"/>
          </a:xfrm>
          <a:prstGeom prst="rect">
            <a:avLst/>
          </a:prstGeom>
          <a:noFill/>
        </p:spPr>
        <p:txBody>
          <a:bodyPr wrap="square" rtlCol="0">
            <a:spAutoFit/>
          </a:bodyPr>
          <a:lstStyle/>
          <a:p>
            <a:r>
              <a:rPr lang="en-US" dirty="0"/>
              <a:t>Choosing the graph:</a:t>
            </a:r>
          </a:p>
          <a:p>
            <a:r>
              <a:rPr lang="en-US" dirty="0"/>
              <a:t>I picked this line graph because from it we can see the total crime each day over the total time period. We can see that total crime at a certain period of time each year increases and decrease at another certain period. So there is effect of time on total crime. The cyclical ups and downs each year total crime indicates cyclical trend.</a:t>
            </a:r>
          </a:p>
        </p:txBody>
      </p:sp>
    </p:spTree>
    <p:extLst>
      <p:ext uri="{BB962C8B-B14F-4D97-AF65-F5344CB8AC3E}">
        <p14:creationId xmlns:p14="http://schemas.microsoft.com/office/powerpoint/2010/main" val="2105824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6" name="Rectangle 1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311F25-59AA-E840-A43B-CCE7D754CD72}"/>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Pearson Correlation Moon Phase Vs total crime </a:t>
            </a:r>
          </a:p>
        </p:txBody>
      </p:sp>
      <p:sp>
        <p:nvSpPr>
          <p:cNvPr id="3" name="Content Placeholder 2">
            <a:extLst>
              <a:ext uri="{FF2B5EF4-FFF2-40B4-BE49-F238E27FC236}">
                <a16:creationId xmlns:a16="http://schemas.microsoft.com/office/drawing/2014/main" id="{98C36891-E74D-1043-8A63-95D90E8E8A62}"/>
              </a:ext>
            </a:extLst>
          </p:cNvPr>
          <p:cNvSpPr>
            <a:spLocks noGrp="1"/>
          </p:cNvSpPr>
          <p:nvPr>
            <p:ph idx="1"/>
          </p:nvPr>
        </p:nvSpPr>
        <p:spPr>
          <a:xfrm>
            <a:off x="59821" y="2399533"/>
            <a:ext cx="4594475" cy="4458467"/>
          </a:xfrm>
        </p:spPr>
        <p:txBody>
          <a:bodyPr>
            <a:normAutofit fontScale="25000" lnSpcReduction="20000"/>
          </a:bodyPr>
          <a:lstStyle/>
          <a:p>
            <a:r>
              <a:rPr lang="en-US" sz="8000" dirty="0">
                <a:solidFill>
                  <a:schemeClr val="bg1"/>
                </a:solidFill>
              </a:rPr>
              <a:t>Data representation on the graph:</a:t>
            </a:r>
          </a:p>
          <a:p>
            <a:r>
              <a:rPr lang="en-US" sz="8000" dirty="0">
                <a:solidFill>
                  <a:schemeClr val="bg1"/>
                </a:solidFill>
              </a:rPr>
              <a:t> first calculated Pearson correlation value between total crime and moon phase . Then plotted the heat map using sea born library.</a:t>
            </a:r>
          </a:p>
          <a:p>
            <a:r>
              <a:rPr lang="en-US" sz="8000" dirty="0">
                <a:solidFill>
                  <a:schemeClr val="bg1"/>
                </a:solidFill>
              </a:rPr>
              <a:t>The graphs shows the variables on the x and y axis . The intensity of the color indicates Pearson correlation value. The more brighter the color is the more positive value of the correlation and the more darker means less correlation . From the graph we can see that almost dark color of the corresponding cell means the correlation between the variables is very low and negligible.</a:t>
            </a:r>
          </a:p>
          <a:p>
            <a:endParaRPr lang="en-US" sz="2000" dirty="0">
              <a:solidFill>
                <a:schemeClr val="bg1"/>
              </a:solidFill>
              <a:effectLst/>
            </a:endParaRPr>
          </a:p>
          <a:p>
            <a:pPr marL="0" indent="0">
              <a:buNone/>
            </a:pPr>
            <a:endParaRPr lang="en-US" sz="2000" dirty="0">
              <a:solidFill>
                <a:schemeClr val="bg1"/>
              </a:solidFill>
            </a:endParaRPr>
          </a:p>
        </p:txBody>
      </p:sp>
      <p:pic>
        <p:nvPicPr>
          <p:cNvPr id="5124" name="Picture 4" descr="page6image18087152">
            <a:extLst>
              <a:ext uri="{FF2B5EF4-FFF2-40B4-BE49-F238E27FC236}">
                <a16:creationId xmlns:a16="http://schemas.microsoft.com/office/drawing/2014/main" id="{BABDC2E2-1B8A-204F-9FD7-5276B25F3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1804" y="0"/>
            <a:ext cx="7039039" cy="40212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2901271-118F-4734-A603-AC346514F3D4}"/>
              </a:ext>
            </a:extLst>
          </p:cNvPr>
          <p:cNvSpPr txBox="1"/>
          <p:nvPr/>
        </p:nvSpPr>
        <p:spPr>
          <a:xfrm>
            <a:off x="4731560" y="4090528"/>
            <a:ext cx="7460440" cy="2585323"/>
          </a:xfrm>
          <a:prstGeom prst="rect">
            <a:avLst/>
          </a:prstGeom>
          <a:noFill/>
        </p:spPr>
        <p:txBody>
          <a:bodyPr wrap="square" rtlCol="0">
            <a:spAutoFit/>
          </a:bodyPr>
          <a:lstStyle/>
          <a:p>
            <a:r>
              <a:rPr lang="en-US" dirty="0"/>
              <a:t>Choosing the correlation(Heat Map):</a:t>
            </a:r>
          </a:p>
          <a:p>
            <a:r>
              <a:rPr lang="en-US" dirty="0"/>
              <a:t>I picked this correlation heat map to get a visual representation of the correlation between moon phase and total crime. </a:t>
            </a:r>
          </a:p>
          <a:p>
            <a:endParaRPr lang="en-US" dirty="0"/>
          </a:p>
          <a:p>
            <a:r>
              <a:rPr lang="en-US" dirty="0"/>
              <a:t>Is There a correlation between overall crime rate and moon phase?</a:t>
            </a:r>
          </a:p>
          <a:p>
            <a:r>
              <a:rPr lang="en-US" dirty="0"/>
              <a:t>Yes. There is very low positive correlation between overall crime rate and moon phase. The Pearson correlation value between overall crime rate and moon phase is 0.005254 which is negligible.</a:t>
            </a:r>
          </a:p>
          <a:p>
            <a:endParaRPr lang="en-US" dirty="0"/>
          </a:p>
        </p:txBody>
      </p:sp>
    </p:spTree>
    <p:extLst>
      <p:ext uri="{BB962C8B-B14F-4D97-AF65-F5344CB8AC3E}">
        <p14:creationId xmlns:p14="http://schemas.microsoft.com/office/powerpoint/2010/main" val="1578094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E48738-5B1C-5F45-B8AC-657A3EDE8367}"/>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Pearson Correlation Moon Phase vs Type of Crime </a:t>
            </a:r>
          </a:p>
        </p:txBody>
      </p:sp>
      <p:sp>
        <p:nvSpPr>
          <p:cNvPr id="3" name="Content Placeholder 2">
            <a:extLst>
              <a:ext uri="{FF2B5EF4-FFF2-40B4-BE49-F238E27FC236}">
                <a16:creationId xmlns:a16="http://schemas.microsoft.com/office/drawing/2014/main" id="{385F96F0-017C-AF43-9278-35D7608DC9DE}"/>
              </a:ext>
            </a:extLst>
          </p:cNvPr>
          <p:cNvSpPr>
            <a:spLocks noGrp="1"/>
          </p:cNvSpPr>
          <p:nvPr>
            <p:ph idx="1"/>
          </p:nvPr>
        </p:nvSpPr>
        <p:spPr>
          <a:xfrm>
            <a:off x="0" y="2638044"/>
            <a:ext cx="4580546" cy="4141084"/>
          </a:xfrm>
        </p:spPr>
        <p:txBody>
          <a:bodyPr>
            <a:normAutofit fontScale="32500" lnSpcReduction="20000"/>
          </a:bodyPr>
          <a:lstStyle/>
          <a:p>
            <a:r>
              <a:rPr lang="en-US" sz="6800" b="1" dirty="0">
                <a:solidFill>
                  <a:schemeClr val="bg1"/>
                </a:solidFill>
              </a:rPr>
              <a:t>Data Representation on the graph: </a:t>
            </a:r>
          </a:p>
          <a:p>
            <a:r>
              <a:rPr lang="en-US" sz="6800" dirty="0">
                <a:solidFill>
                  <a:schemeClr val="bg1"/>
                </a:solidFill>
              </a:rPr>
              <a:t>The graph shows Pearson correlation between each pair of variable of the moon phase and crime combined data. The color indicates correlation value 1 to -1. The more light the color of corresponding cell of two variables the more positive correlation between them, the more darker color of the corresponding cell of two variables the more negative correlation between them.</a:t>
            </a:r>
            <a:endParaRPr lang="en-US" sz="6800" b="1" dirty="0">
              <a:solidFill>
                <a:schemeClr val="bg1"/>
              </a:solidFill>
            </a:endParaRPr>
          </a:p>
          <a:p>
            <a:endParaRPr lang="en-US" sz="2000" dirty="0">
              <a:solidFill>
                <a:schemeClr val="bg1"/>
              </a:solidFill>
            </a:endParaRPr>
          </a:p>
          <a:p>
            <a:endParaRPr lang="en-US" sz="2000" dirty="0">
              <a:solidFill>
                <a:schemeClr val="bg1"/>
              </a:solidFill>
            </a:endParaRPr>
          </a:p>
        </p:txBody>
      </p:sp>
      <p:pic>
        <p:nvPicPr>
          <p:cNvPr id="6145" name="Picture 1" descr="page7image18011216">
            <a:extLst>
              <a:ext uri="{FF2B5EF4-FFF2-40B4-BE49-F238E27FC236}">
                <a16:creationId xmlns:a16="http://schemas.microsoft.com/office/drawing/2014/main" id="{C4C81875-D146-9D41-B744-9FF8A005D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5825" y="78872"/>
            <a:ext cx="7466176" cy="43130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B6340C-945F-4C24-A74D-9340EE20979C}"/>
              </a:ext>
            </a:extLst>
          </p:cNvPr>
          <p:cNvSpPr txBox="1"/>
          <p:nvPr/>
        </p:nvSpPr>
        <p:spPr>
          <a:xfrm>
            <a:off x="4654296" y="4470804"/>
            <a:ext cx="7383566" cy="2308324"/>
          </a:xfrm>
          <a:prstGeom prst="rect">
            <a:avLst/>
          </a:prstGeom>
          <a:noFill/>
        </p:spPr>
        <p:txBody>
          <a:bodyPr wrap="square" rtlCol="0">
            <a:spAutoFit/>
          </a:bodyPr>
          <a:lstStyle/>
          <a:p>
            <a:r>
              <a:rPr lang="en-US" dirty="0"/>
              <a:t>Choosing the Plot:</a:t>
            </a:r>
          </a:p>
          <a:p>
            <a:r>
              <a:rPr lang="en-US" dirty="0"/>
              <a:t>I picked this one to get a visual idea of the correlation at once of moon phase and other variables. From here seeing the color and intensity I can get a idea of corresponding variables. The reddish colors indicates positive correlation and darker color indicates negative correlation. </a:t>
            </a:r>
          </a:p>
          <a:p>
            <a:endParaRPr lang="en-US" dirty="0"/>
          </a:p>
          <a:p>
            <a:r>
              <a:rPr lang="en-US" dirty="0"/>
              <a:t>We first calculated Pearson correlation value . Then plotted the heat map using sea born library.</a:t>
            </a:r>
          </a:p>
        </p:txBody>
      </p:sp>
    </p:spTree>
    <p:extLst>
      <p:ext uri="{BB962C8B-B14F-4D97-AF65-F5344CB8AC3E}">
        <p14:creationId xmlns:p14="http://schemas.microsoft.com/office/powerpoint/2010/main" val="3812624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1471</Words>
  <Application>Microsoft Macintosh PowerPoint</Application>
  <PresentationFormat>Widescreen</PresentationFormat>
  <Paragraphs>72</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Moon Phase</vt:lpstr>
      <vt:lpstr>Data </vt:lpstr>
      <vt:lpstr>Hypothesis </vt:lpstr>
      <vt:lpstr>Total Crime By Crime Type over the years </vt:lpstr>
      <vt:lpstr>Yearly Average crime for different type of crime </vt:lpstr>
      <vt:lpstr>moon phase illumination value during different time of the year over the total period.  </vt:lpstr>
      <vt:lpstr>Total crime during different time of the year over total period  </vt:lpstr>
      <vt:lpstr>Pearson Correlation Moon Phase Vs total crime </vt:lpstr>
      <vt:lpstr>Pearson Correlation Moon Phase vs Type of Crime </vt:lpstr>
      <vt:lpstr>Type vs Full Moon </vt:lpstr>
      <vt:lpstr>bar chart Type vs New Moon </vt:lpstr>
      <vt:lpstr>Full Moon Vs New Moon </vt:lpstr>
      <vt:lpstr>Discussion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Moon Phase</dc:title>
  <dc:creator>Mohamed Ahmed</dc:creator>
  <cp:lastModifiedBy>Hashish, Sameh W</cp:lastModifiedBy>
  <cp:revision>3</cp:revision>
  <dcterms:created xsi:type="dcterms:W3CDTF">2019-01-24T22:36:49Z</dcterms:created>
  <dcterms:modified xsi:type="dcterms:W3CDTF">2019-01-26T10:55:59Z</dcterms:modified>
</cp:coreProperties>
</file>